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80" r:id="rId2"/>
    <p:sldId id="4283" r:id="rId3"/>
    <p:sldId id="4292" r:id="rId4"/>
    <p:sldId id="4284" r:id="rId5"/>
    <p:sldId id="4285" r:id="rId6"/>
    <p:sldId id="3782" r:id="rId7"/>
    <p:sldId id="4004" r:id="rId8"/>
    <p:sldId id="4006" r:id="rId9"/>
    <p:sldId id="3980" r:id="rId10"/>
    <p:sldId id="4008" r:id="rId11"/>
    <p:sldId id="4007" r:id="rId12"/>
    <p:sldId id="3783" r:id="rId13"/>
    <p:sldId id="3768" r:id="rId14"/>
    <p:sldId id="3769" r:id="rId15"/>
    <p:sldId id="3770" r:id="rId16"/>
    <p:sldId id="3771" r:id="rId17"/>
    <p:sldId id="3772" r:id="rId18"/>
    <p:sldId id="3773" r:id="rId19"/>
    <p:sldId id="3774" r:id="rId20"/>
    <p:sldId id="3775" r:id="rId21"/>
    <p:sldId id="3776" r:id="rId22"/>
    <p:sldId id="3777" r:id="rId23"/>
    <p:sldId id="3779" r:id="rId24"/>
    <p:sldId id="3780" r:id="rId25"/>
    <p:sldId id="4286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71E17377-A94B-4C38-B0BA-668226A03655}">
          <p14:sldIdLst>
            <p14:sldId id="4280"/>
            <p14:sldId id="4283"/>
            <p14:sldId id="4292"/>
            <p14:sldId id="4284"/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7C80"/>
    <a:srgbClr val="FFE699"/>
    <a:srgbClr val="00C3F7"/>
    <a:srgbClr val="00DBBB"/>
    <a:srgbClr val="BCF6ED"/>
    <a:srgbClr val="70AD47"/>
    <a:srgbClr val="F2F2F2"/>
    <a:srgbClr val="F7F7F7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54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BRC%20-%20Caroline\Desktop\modelos\ANS%20-%20Processamento%20-%20Qualificad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BRC%20-%20Caroline\Desktop\modelos\ANS%20-%20Processamento%20-%20Qualificada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32-40BA-AD5C-CAB0A9026FCE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32-40BA-AD5C-CAB0A9026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44.609665427509292</c:v>
                </c:pt>
                <c:pt idx="1">
                  <c:v>55.390334572490708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2-40BA-AD5C-CAB0A9026FCE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55.390334572490708</c:v>
                </c:pt>
                <c:pt idx="1">
                  <c:v>44.609665427509292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2-40BA-AD5C-CAB0A902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19706391873093E-2"/>
          <c:y val="8.5927112618772436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E-4C02-BDA0-8769D9B3A0A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E-4C02-BDA0-8769D9B3A0A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E-4C02-BDA0-8769D9B3A0A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E-4C02-BDA0-8769D9B3A0A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E-4C02-BDA0-8769D9B3A0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E-4C02-BDA0-8769D9B3A0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1E-4C02-BDA0-8769D9B3A0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24.215246636771301</c:v>
                </c:pt>
                <c:pt idx="1">
                  <c:v>50.672645739910315</c:v>
                </c:pt>
                <c:pt idx="2">
                  <c:v>20.179372197309416</c:v>
                </c:pt>
                <c:pt idx="3">
                  <c:v>3.5874439461883409</c:v>
                </c:pt>
                <c:pt idx="4">
                  <c:v>1.3452914798206279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1E-4C02-BDA0-8769D9B3A0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9A-40DA-B6CD-4E8C735D2AD6}"/>
                </c:ext>
              </c:extLst>
            </c:dLbl>
            <c:dLbl>
              <c:idx val="1"/>
              <c:layout>
                <c:manualLayout>
                  <c:x val="-4.6762185169483959E-2"/>
                  <c:y val="-0.2722936564420638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9A-40DA-B6CD-4E8C735D2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79.797979797979806</c:v>
                </c:pt>
                <c:pt idx="1">
                  <c:v>70.967741935483872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A-40DA-B6CD-4E8C735D2AD6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20.202020202020194</c:v>
                </c:pt>
                <c:pt idx="1">
                  <c:v>29.032258064516128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9A-40DA-B6CD-4E8C735D2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C-4A37-B119-B617BD0F641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C-4A37-B119-B617BD0F641F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7FC-4A37-B119-B617BD0F64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69.841269841269835</c:v>
                </c:pt>
                <c:pt idx="1">
                  <c:v>30.158730158730158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FC-4A37-B119-B617BD0F6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6-4DE5-B6C8-8CDC346006F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6-4DE5-B6C8-8CDC346006F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6-4DE5-B6C8-8CDC346006F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B6-4DE5-B6C8-8CDC346006FA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6-4DE5-B6C8-8CDC346006F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B6-4DE5-B6C8-8CDC346006F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B6-4DE5-B6C8-8CDC346006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20.930232558139537</c:v>
                </c:pt>
                <c:pt idx="1">
                  <c:v>58.139534883720934</c:v>
                </c:pt>
                <c:pt idx="2">
                  <c:v>15.11627906976744</c:v>
                </c:pt>
                <c:pt idx="3">
                  <c:v>3.4883720930232558</c:v>
                </c:pt>
                <c:pt idx="4">
                  <c:v>2.3255813953488373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3B6-4DE5-B6C8-8CDC34600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A4-4475-8926-11852A803923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A4-4475-8926-11852A803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81.25</c:v>
                </c:pt>
                <c:pt idx="1">
                  <c:v>76.31578947368422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A4-4475-8926-11852A803923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18.75</c:v>
                </c:pt>
                <c:pt idx="1">
                  <c:v>23.68421052631578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A4-4475-8926-11852A803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32-47A1-A76E-32AD4AB764E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32-47A1-A76E-32AD4AB764E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32-47A1-A76E-32AD4AB764E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32-47A1-A76E-32AD4AB764E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32-47A1-A76E-32AD4AB764E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532-47A1-A76E-32AD4AB764E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532-47A1-A76E-32AD4AB764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34.848484848484851</c:v>
                </c:pt>
                <c:pt idx="1">
                  <c:v>48.863636363636367</c:v>
                </c:pt>
                <c:pt idx="2">
                  <c:v>14.015151515151514</c:v>
                </c:pt>
                <c:pt idx="3">
                  <c:v>2.2727272727272729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32-47A1-A76E-32AD4AB764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33-47D9-8897-9CDD3EA89251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33-47D9-8897-9CDD3EA89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82.5</c:v>
                </c:pt>
                <c:pt idx="1">
                  <c:v>84.722222222222214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33-47D9-8897-9CDD3EA89251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17.5</c:v>
                </c:pt>
                <c:pt idx="1">
                  <c:v>15.277777777777786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33-47D9-8897-9CDD3EA89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43022745483613E-2"/>
          <c:y val="8.5927251611831595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73-43B6-84B0-5F9B9D4C42F8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73-43B6-84B0-5F9B9D4C42F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73-43B6-84B0-5F9B9D4C42F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73-43B6-84B0-5F9B9D4C42F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73-43B6-84B0-5F9B9D4C42F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73-43B6-84B0-5F9B9D4C42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7.2796934865900385</c:v>
                </c:pt>
                <c:pt idx="1">
                  <c:v>67.81609195402298</c:v>
                </c:pt>
                <c:pt idx="2">
                  <c:v>2.6819923371647509</c:v>
                </c:pt>
                <c:pt idx="3">
                  <c:v>16.475095785440612</c:v>
                </c:pt>
                <c:pt idx="4">
                  <c:v>5.7471264367816088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73-43B6-84B0-5F9B9D4C42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7.0631970260223049</c:v>
                </c:pt>
                <c:pt idx="1">
                  <c:v>13.382899628252787</c:v>
                </c:pt>
                <c:pt idx="2">
                  <c:v>18.587360594795538</c:v>
                </c:pt>
                <c:pt idx="3">
                  <c:v>14.869888475836431</c:v>
                </c:pt>
                <c:pt idx="4">
                  <c:v>13.011152416356877</c:v>
                </c:pt>
                <c:pt idx="5">
                  <c:v>33.085501858736059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B-4698-A654-C6A7A87FC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77-4B71-A114-062C57F349E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77-4B71-A114-062C57F349E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77-4B71-A114-062C57F349E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77-4B71-A114-062C57F349E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B77-4B71-A114-062C57F349E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B77-4B71-A114-062C57F34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77.489177489177479</c:v>
                </c:pt>
                <c:pt idx="1">
                  <c:v>14.71861471861472</c:v>
                </c:pt>
                <c:pt idx="2">
                  <c:v>6.9264069264069263</c:v>
                </c:pt>
                <c:pt idx="3">
                  <c:v>0.86580086580086579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77-4B71-A114-062C57F349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51-40A8-91CD-15B43B452F2A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51-40A8-91CD-15B43B452F2A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51-40A8-91CD-15B43B452F2A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51-40A8-91CD-15B43B452F2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51-40A8-91CD-15B43B452F2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51-40A8-91CD-15B43B452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81.547619047619051</c:v>
                </c:pt>
                <c:pt idx="1">
                  <c:v>12.5</c:v>
                </c:pt>
                <c:pt idx="2">
                  <c:v>5.3571428571428568</c:v>
                </c:pt>
                <c:pt idx="3">
                  <c:v>0.59523809523809523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51-40A8-91CD-15B43B452F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51-48A0-9D0F-0EDC2244BFF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51-48A0-9D0F-0EDC2244BFF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51-48A0-9D0F-0EDC2244BF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25.454545454545453</c:v>
                </c:pt>
                <c:pt idx="1">
                  <c:v>74.545454545454547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51-48A0-9D0F-0EDC2244B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37-4ADD-B14A-B5CAD644128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37-4ADD-B14A-B5CAD644128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37-4ADD-B14A-B5CAD644128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37-4ADD-B14A-B5CAD644128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37-4ADD-B14A-B5CAD644128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37-4ADD-B14A-B5CAD644128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F37-4ADD-B14A-B5CAD64412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43.983402489626556</c:v>
                </c:pt>
                <c:pt idx="1">
                  <c:v>42.323651452282157</c:v>
                </c:pt>
                <c:pt idx="2">
                  <c:v>11.618257261410788</c:v>
                </c:pt>
                <c:pt idx="3">
                  <c:v>2.0746887966804977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37-4ADD-B14A-B5CAD6441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74-451E-9D42-C5D18A7C12F4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74-451E-9D42-C5D18A7C1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87.61904761904762</c:v>
                </c:pt>
                <c:pt idx="1">
                  <c:v>85.294117647058812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4-451E-9D42-C5D18A7C12F4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12.38095238095238</c:v>
                </c:pt>
                <c:pt idx="1">
                  <c:v>14.705882352941188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74-451E-9D42-C5D18A7C1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FC-44AB-9D52-DC2AED26E47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FC-44AB-9D52-DC2AED26E47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1FC-44AB-9D52-DC2AED26E47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1FC-44AB-9D52-DC2AED26E47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1FC-44AB-9D52-DC2AED26E47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1FC-44AB-9D52-DC2AED26E47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1FC-44AB-9D52-DC2AED26E4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25.120772946859905</c:v>
                </c:pt>
                <c:pt idx="1">
                  <c:v>42.028985507246375</c:v>
                </c:pt>
                <c:pt idx="2">
                  <c:v>20.289855072463769</c:v>
                </c:pt>
                <c:pt idx="3">
                  <c:v>8.695652173913043</c:v>
                </c:pt>
                <c:pt idx="4">
                  <c:v>3.8647342995169081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1FC-44AB-9D52-DC2AED26E4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35345347677074E-3"/>
                  <c:y val="-0.23869518573434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23-45A2-AE7E-A5B3FF6D1258}"/>
                </c:ext>
              </c:extLst>
            </c:dLbl>
            <c:dLbl>
              <c:idx val="1"/>
              <c:layout>
                <c:manualLayout>
                  <c:x val="-5.2035397789153705E-2"/>
                  <c:y val="-0.22953273167814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23-45A2-AE7E-A5B3FF6D12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67.741935483870975</c:v>
                </c:pt>
                <c:pt idx="1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3-45A2-AE7E-A5B3FF6D1258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32.258064516129025</c:v>
                </c:pt>
                <c:pt idx="1">
                  <c:v>33.333333333333343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3-45A2-AE7E-A5B3FF6D1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28/02/2023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28/02/2023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 descr="logotipo-plano-vera">
            <a:extLst>
              <a:ext uri="{FF2B5EF4-FFF2-40B4-BE49-F238E27FC236}">
                <a16:creationId xmlns:a16="http://schemas.microsoft.com/office/drawing/2014/main" id="{64400CAC-045F-45E3-8B20-E005C355D9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09" y="468307"/>
            <a:ext cx="1589852" cy="4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2023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2022)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logotipo-plano-vera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17" y="780310"/>
            <a:ext cx="3413644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88005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11480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411502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989256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AF016A0-3574-4A6D-97EA-9C17CD19A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59536"/>
              </p:ext>
            </p:extLst>
          </p:nvPr>
        </p:nvGraphicFramePr>
        <p:xfrm>
          <a:off x="137251" y="1362816"/>
          <a:ext cx="3217658" cy="4188233"/>
        </p:xfrm>
        <a:graphic>
          <a:graphicData uri="http://schemas.openxmlformats.org/drawingml/2006/table">
            <a:tbl>
              <a:tblPr/>
              <a:tblGrid>
                <a:gridCol w="2055074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CAMPINAS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ITU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CAPIVARI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AMPARO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INDAIATUBA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ITATIBA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JAGUARIUNA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HORTOLANDIA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 SIAO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35134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LIMEIRA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2395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VALINHOS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428413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6256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PAULINIA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043634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060610-6D3B-4CBA-899F-3604EBD32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4094"/>
              </p:ext>
            </p:extLst>
          </p:nvPr>
        </p:nvGraphicFramePr>
        <p:xfrm>
          <a:off x="7032567" y="1362816"/>
          <a:ext cx="4899200" cy="3596075"/>
        </p:xfrm>
        <a:graphic>
          <a:graphicData uri="http://schemas.openxmlformats.org/drawingml/2006/table">
            <a:tbl>
              <a:tblPr/>
              <a:tblGrid>
                <a:gridCol w="1233044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178404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0146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A4FC7E-8048-4D38-8B0D-EC9030B0CC6E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ECEC8DD-0F9C-41A9-954C-3A46E3459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79758"/>
              </p:ext>
            </p:extLst>
          </p:nvPr>
        </p:nvGraphicFramePr>
        <p:xfrm>
          <a:off x="3533313" y="1362816"/>
          <a:ext cx="2325168" cy="4200076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725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224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397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12600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83813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99516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49423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91646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1451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9658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8659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93892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16190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339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56601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77232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112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28000000}"/>
              </a:ext>
            </a:extLst>
          </p:cNvPr>
          <p:cNvGrpSpPr/>
          <p:nvPr/>
        </p:nvGrpSpPr>
        <p:grpSpPr>
          <a:xfrm>
            <a:off x="7136943" y="928997"/>
            <a:ext cx="3461298" cy="4243389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29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2A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2B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5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994254"/>
              </p:ext>
            </p:extLst>
          </p:nvPr>
        </p:nvGraphicFramePr>
        <p:xfrm>
          <a:off x="365354" y="1493681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9"/>
    </mc:Choice>
    <mc:Fallback xmlns="">
      <p:transition spd="slow" advTm="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917856"/>
              </p:ext>
            </p:extLst>
          </p:nvPr>
        </p:nvGraphicFramePr>
        <p:xfrm>
          <a:off x="0" y="1056838"/>
          <a:ext cx="5010150" cy="3071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105133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33114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5;38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413336"/>
              </p:ext>
            </p:extLst>
          </p:nvPr>
        </p:nvGraphicFramePr>
        <p:xfrm>
          <a:off x="64463" y="3668569"/>
          <a:ext cx="5976682" cy="793559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15846" y="4903178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38801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52070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os dois públicos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92,2%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citações positivas,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D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46 a 55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máximo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20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Não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SpPr/>
          <p:nvPr/>
        </p:nvSpPr>
        <p:spPr>
          <a:xfrm>
            <a:off x="2628088" y="1744563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b="1" dirty="0">
                <a:solidFill>
                  <a:schemeClr val="bg1"/>
                </a:solidFill>
              </a:rPr>
              <a:t>Positivo  92,2</a:t>
            </a:r>
          </a:p>
        </p:txBody>
      </p:sp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SpPr/>
          <p:nvPr/>
        </p:nvSpPr>
        <p:spPr>
          <a:xfrm>
            <a:off x="809122" y="1744563"/>
            <a:ext cx="942977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7,79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3DEAACF-30A2-48C5-87ED-B6BBA7C6ED2A}"/>
              </a:ext>
            </a:extLst>
          </p:cNvPr>
          <p:cNvSpPr/>
          <p:nvPr/>
        </p:nvSpPr>
        <p:spPr>
          <a:xfrm>
            <a:off x="9655809" y="4070919"/>
            <a:ext cx="2154875" cy="13250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CF35107-9889-4271-9BBB-AAE165B51F42}"/>
              </a:ext>
            </a:extLst>
          </p:cNvPr>
          <p:cNvSpPr/>
          <p:nvPr/>
        </p:nvSpPr>
        <p:spPr>
          <a:xfrm>
            <a:off x="9668064" y="2983870"/>
            <a:ext cx="2130364" cy="132502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84045"/>
              </p:ext>
            </p:extLst>
          </p:nvPr>
        </p:nvGraphicFramePr>
        <p:xfrm>
          <a:off x="103420" y="1609897"/>
          <a:ext cx="4746876" cy="271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71928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76835"/>
              </p:ext>
            </p:extLst>
          </p:nvPr>
        </p:nvGraphicFramePr>
        <p:xfrm>
          <a:off x="117211" y="465658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168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3601" y="4912191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26710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586962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94,0%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sempre ou na maioria das vezes,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97,3%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tângulo Arredondado 12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SpPr/>
          <p:nvPr/>
        </p:nvSpPr>
        <p:spPr>
          <a:xfrm>
            <a:off x="2608495" y="1739330"/>
            <a:ext cx="849432" cy="5654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94,0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SpPr/>
          <p:nvPr/>
        </p:nvSpPr>
        <p:spPr>
          <a:xfrm>
            <a:off x="702290" y="1739330"/>
            <a:ext cx="849431" cy="5654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5</a:t>
            </a:r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,95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7EDC47-EBC9-45D3-9504-8ED3A98FB31B}"/>
              </a:ext>
            </a:extLst>
          </p:cNvPr>
          <p:cNvSpPr/>
          <p:nvPr/>
        </p:nvSpPr>
        <p:spPr>
          <a:xfrm>
            <a:off x="9614517" y="2392250"/>
            <a:ext cx="2182459" cy="18488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FEBB867-1CC9-4068-935A-29C2517C1CB5}"/>
              </a:ext>
            </a:extLst>
          </p:cNvPr>
          <p:cNvSpPr/>
          <p:nvPr/>
        </p:nvSpPr>
        <p:spPr>
          <a:xfrm>
            <a:off x="9614517" y="3299703"/>
            <a:ext cx="2182459" cy="17583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4BE038EF-A61B-4260-AC6D-D7F04924CE70}"/>
              </a:ext>
            </a:extLst>
          </p:cNvPr>
          <p:cNvSpPr/>
          <p:nvPr/>
        </p:nvSpPr>
        <p:spPr>
          <a:xfrm>
            <a:off x="9628308" y="4402095"/>
            <a:ext cx="2182459" cy="16144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BF6CE4-D91E-4481-B19C-E8383915D854}"/>
              </a:ext>
            </a:extLst>
          </p:cNvPr>
          <p:cNvSpPr/>
          <p:nvPr/>
        </p:nvSpPr>
        <p:spPr>
          <a:xfrm>
            <a:off x="9614517" y="2936581"/>
            <a:ext cx="2182459" cy="1614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93439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24614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840299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837468"/>
            <a:ext cx="638645" cy="638645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25,5%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recebem comunicação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receber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29,2%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35,7%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 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respondentes 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CFE2E6F-246D-434B-A27F-896EF7A0A431}"/>
              </a:ext>
            </a:extLst>
          </p:cNvPr>
          <p:cNvSpPr/>
          <p:nvPr/>
        </p:nvSpPr>
        <p:spPr>
          <a:xfrm>
            <a:off x="10022889" y="4592749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15120" y="3525119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66568"/>
              </p:ext>
            </p:extLst>
          </p:nvPr>
        </p:nvGraphicFramePr>
        <p:xfrm>
          <a:off x="186769" y="1654765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86C97227-B9C4-6615-949C-5F1031AD04C3}"/>
              </a:ext>
            </a:extLst>
          </p:cNvPr>
          <p:cNvSpPr/>
          <p:nvPr/>
        </p:nvSpPr>
        <p:spPr>
          <a:xfrm>
            <a:off x="8315120" y="3939082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789222"/>
              </p:ext>
            </p:extLst>
          </p:nvPr>
        </p:nvGraphicFramePr>
        <p:xfrm>
          <a:off x="36759" y="1877184"/>
          <a:ext cx="4445794" cy="301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27654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8260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72771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5288" y="3702639"/>
            <a:ext cx="638645" cy="638645"/>
          </a:xfrm>
          <a:prstGeom prst="rect">
            <a:avLst/>
          </a:prstGeom>
        </p:spPr>
      </p:pic>
      <p:sp>
        <p:nvSpPr>
          <p:cNvPr id="60" name="Retângulo 59">
            <a:extLst>
              <a:ext uri="{FF2B5EF4-FFF2-40B4-BE49-F238E27FC236}">
                <a16:creationId xmlns:a16="http://schemas.microsoft.com/office/drawing/2014/main" id="{F7E4B66B-8C16-42F9-A5A4-2224BE821C62}"/>
              </a:ext>
            </a:extLst>
          </p:cNvPr>
          <p:cNvSpPr/>
          <p:nvPr/>
        </p:nvSpPr>
        <p:spPr>
          <a:xfrm>
            <a:off x="6431921" y="4119239"/>
            <a:ext cx="5551448" cy="245991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avaliam satisfatoriamente, com menções positivas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com isso observamos que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11,6%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é o que melhor avalia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87,6%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mais satisfeitos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79,3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classificando o atributo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0C000000}"/>
              </a:ext>
            </a:extLst>
          </p:cNvPr>
          <p:cNvSpPr/>
          <p:nvPr/>
        </p:nvSpPr>
        <p:spPr>
          <a:xfrm>
            <a:off x="2726130" y="1965061"/>
            <a:ext cx="1494811" cy="2666817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/>
          </a:p>
        </p:txBody>
      </p:sp>
      <p:sp>
        <p:nvSpPr>
          <p:cNvPr id="25" name="Círculo Q4">
            <a:extLst>
              <a:ext uri="{FF2B5EF4-FFF2-40B4-BE49-F238E27FC236}">
                <a16:creationId xmlns:a16="http://schemas.microsoft.com/office/drawing/2014/main" id="{00000000-0008-0000-0500-000010000000}"/>
              </a:ext>
            </a:extLst>
          </p:cNvPr>
          <p:cNvSpPr/>
          <p:nvPr/>
        </p:nvSpPr>
        <p:spPr>
          <a:xfrm>
            <a:off x="3135577" y="1648872"/>
            <a:ext cx="688935" cy="649456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86,3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62936A0E-D2CF-4E8D-8040-8AB2BE1B5F78}"/>
              </a:ext>
            </a:extLst>
          </p:cNvPr>
          <p:cNvSpPr/>
          <p:nvPr/>
        </p:nvSpPr>
        <p:spPr>
          <a:xfrm>
            <a:off x="9134903" y="3546498"/>
            <a:ext cx="2844000" cy="216000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7E75A30-98F9-47F7-BC91-E0B3EAD9F19A}"/>
              </a:ext>
            </a:extLst>
          </p:cNvPr>
          <p:cNvSpPr/>
          <p:nvPr/>
        </p:nvSpPr>
        <p:spPr>
          <a:xfrm>
            <a:off x="9134902" y="3287288"/>
            <a:ext cx="2844000" cy="216000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4B000000}"/>
              </a:ext>
            </a:extLst>
          </p:cNvPr>
          <p:cNvGrpSpPr/>
          <p:nvPr/>
        </p:nvGrpSpPr>
        <p:grpSpPr>
          <a:xfrm>
            <a:off x="6799246" y="1550760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4C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4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4E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024900"/>
              </p:ext>
            </p:extLst>
          </p:nvPr>
        </p:nvGraphicFramePr>
        <p:xfrm>
          <a:off x="-225229" y="2094596"/>
          <a:ext cx="4653898" cy="291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60538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65623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71899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5,69.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647318" y="160141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229297" y="4136995"/>
            <a:ext cx="5796000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Ponto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3,9%.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16,9pp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avaliou o atributo com maior percentual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67,7%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 porém, ambos os gêneros avaliam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46,7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SpPr/>
          <p:nvPr/>
        </p:nvSpPr>
        <p:spPr>
          <a:xfrm>
            <a:off x="2592127" y="2084646"/>
            <a:ext cx="1504266" cy="273274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2" name="Círculo Q5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SpPr/>
          <p:nvPr/>
        </p:nvSpPr>
        <p:spPr>
          <a:xfrm>
            <a:off x="3019247" y="1727168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67,1</a:t>
            </a:r>
            <a:endParaRPr lang="pt-BR" sz="18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1857576D-431E-4D68-AADC-C5EB821F0228}"/>
              </a:ext>
            </a:extLst>
          </p:cNvPr>
          <p:cNvSpPr/>
          <p:nvPr/>
        </p:nvSpPr>
        <p:spPr>
          <a:xfrm>
            <a:off x="9090248" y="3601412"/>
            <a:ext cx="2848466" cy="222005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62508F0-60F8-49D7-9C9A-6EF164EF8FD9}"/>
              </a:ext>
            </a:extLst>
          </p:cNvPr>
          <p:cNvSpPr/>
          <p:nvPr/>
        </p:nvSpPr>
        <p:spPr>
          <a:xfrm>
            <a:off x="9070963" y="2313489"/>
            <a:ext cx="2848467" cy="22200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0087" y="3664462"/>
            <a:ext cx="638645" cy="63864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3000000}"/>
              </a:ext>
            </a:extLst>
          </p:cNvPr>
          <p:cNvGrpSpPr/>
          <p:nvPr/>
        </p:nvGrpSpPr>
        <p:grpSpPr>
          <a:xfrm>
            <a:off x="6681849" y="1616629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4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5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5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75756251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500-00001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8035171"/>
              </p:ext>
            </p:extLst>
          </p:nvPr>
        </p:nvGraphicFramePr>
        <p:xfrm>
          <a:off x="102726" y="1903596"/>
          <a:ext cx="4279107" cy="316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72599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380535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944127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647318" y="172068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2359" y="3574635"/>
            <a:ext cx="638645" cy="638645"/>
          </a:xfrm>
          <a:prstGeom prst="rect">
            <a:avLst/>
          </a:prstGeom>
        </p:spPr>
      </p:pic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65254" y="4165665"/>
            <a:ext cx="5873460" cy="245804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74,9%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beneficiários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Ponto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20,2%.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26,5pp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alisando por perfil, o que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melhor 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45,5%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cinco das seis faixas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avaliam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0000000-0008-0000-0500-000016000000}"/>
              </a:ext>
            </a:extLst>
          </p:cNvPr>
          <p:cNvSpPr/>
          <p:nvPr/>
        </p:nvSpPr>
        <p:spPr>
          <a:xfrm>
            <a:off x="2678798" y="2082281"/>
            <a:ext cx="1582484" cy="2702360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30" name="Círculo Q6">
            <a:extLst>
              <a:ext uri="{FF2B5EF4-FFF2-40B4-BE49-F238E27FC236}">
                <a16:creationId xmlns:a16="http://schemas.microsoft.com/office/drawing/2014/main" id="{00000000-0008-0000-0500-000017000000}"/>
              </a:ext>
            </a:extLst>
          </p:cNvPr>
          <p:cNvSpPr/>
          <p:nvPr/>
        </p:nvSpPr>
        <p:spPr>
          <a:xfrm>
            <a:off x="3125572" y="1713757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t>74,9</a:t>
            </a:r>
            <a:endParaRPr lang="pt-BR" sz="2000" b="1" dirty="0">
              <a:solidFill>
                <a:schemeClr val="bg1">
                  <a:lumMod val="100000"/>
                </a:schemeClr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870A0EAF-27A4-4A8C-8B68-DF7ED98069FC}"/>
              </a:ext>
            </a:extLst>
          </p:cNvPr>
          <p:cNvSpPr/>
          <p:nvPr/>
        </p:nvSpPr>
        <p:spPr>
          <a:xfrm>
            <a:off x="9076801" y="2153843"/>
            <a:ext cx="2848465" cy="23484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0000000-0008-0000-0500-000057000000}"/>
              </a:ext>
            </a:extLst>
          </p:cNvPr>
          <p:cNvGrpSpPr/>
          <p:nvPr/>
        </p:nvGrpSpPr>
        <p:grpSpPr>
          <a:xfrm>
            <a:off x="6816986" y="1644936"/>
            <a:ext cx="2408399" cy="2376001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8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9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00000000-0008-0000-0500-00005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56235052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4"/>
            <a:ext cx="5748717" cy="2717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2Care Operadora de Saúde LTDA,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421421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Fernando </a:t>
            </a:r>
            <a:r>
              <a:rPr lang="pt-BR" sz="1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Bortoletto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 - FJB Gestão Estratégica e Auditoria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69588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Plano de Saúde Vera Cruz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406663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388009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32,4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32042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186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352539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que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69,8%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apresentou maior índice de resolutividade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B89E34-7F72-4B8A-843A-6AB49C72214F}"/>
              </a:ext>
            </a:extLst>
          </p:cNvPr>
          <p:cNvSpPr/>
          <p:nvPr/>
        </p:nvSpPr>
        <p:spPr>
          <a:xfrm>
            <a:off x="7190891" y="3619299"/>
            <a:ext cx="2391435" cy="217668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C61181B-D6DF-43D0-ADF3-EA5F16C3D57F}"/>
              </a:ext>
            </a:extLst>
          </p:cNvPr>
          <p:cNvSpPr/>
          <p:nvPr/>
        </p:nvSpPr>
        <p:spPr>
          <a:xfrm>
            <a:off x="9582326" y="3401631"/>
            <a:ext cx="2437099" cy="217668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B8A0206-891E-42C7-A2B0-A31A259C6267}"/>
              </a:ext>
            </a:extLst>
          </p:cNvPr>
          <p:cNvSpPr/>
          <p:nvPr/>
        </p:nvSpPr>
        <p:spPr>
          <a:xfrm>
            <a:off x="7190891" y="4001789"/>
            <a:ext cx="2437099" cy="213435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7985169"/>
              </p:ext>
            </p:extLst>
          </p:nvPr>
        </p:nvGraphicFramePr>
        <p:xfrm>
          <a:off x="464740" y="1580527"/>
          <a:ext cx="4275364" cy="25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394613"/>
              </p:ext>
            </p:extLst>
          </p:nvPr>
        </p:nvGraphicFramePr>
        <p:xfrm>
          <a:off x="84955" y="1956334"/>
          <a:ext cx="4341271" cy="307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980330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623360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80130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8,85.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128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647318" y="158816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7843" y="3494928"/>
            <a:ext cx="638645" cy="638645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79,0%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15,1%.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37,2pp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 que  melhor avaliou foi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81,3%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Faixa etária,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atingiram o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58,3%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C000000}"/>
              </a:ext>
            </a:extLst>
          </p:cNvPr>
          <p:cNvSpPr/>
          <p:nvPr/>
        </p:nvSpPr>
        <p:spPr>
          <a:xfrm>
            <a:off x="2724367" y="2125037"/>
            <a:ext cx="1496574" cy="2678435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25" name="Círculo Q8">
            <a:extLst>
              <a:ext uri="{FF2B5EF4-FFF2-40B4-BE49-F238E27FC236}">
                <a16:creationId xmlns:a16="http://schemas.microsoft.com/office/drawing/2014/main" id="{00000000-0008-0000-0500-00001D000000}"/>
              </a:ext>
            </a:extLst>
          </p:cNvPr>
          <p:cNvSpPr/>
          <p:nvPr/>
        </p:nvSpPr>
        <p:spPr>
          <a:xfrm>
            <a:off x="3155080" y="1747161"/>
            <a:ext cx="688935" cy="64945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79,0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2D7265D-9103-4B26-A09B-271B4EE13639}"/>
              </a:ext>
            </a:extLst>
          </p:cNvPr>
          <p:cNvSpPr/>
          <p:nvPr/>
        </p:nvSpPr>
        <p:spPr>
          <a:xfrm>
            <a:off x="9092985" y="2308157"/>
            <a:ext cx="2845729" cy="21766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341C7A4-BFB3-4209-876D-B4DE40CCAA1D}"/>
              </a:ext>
            </a:extLst>
          </p:cNvPr>
          <p:cNvSpPr/>
          <p:nvPr/>
        </p:nvSpPr>
        <p:spPr>
          <a:xfrm>
            <a:off x="9090248" y="2577714"/>
            <a:ext cx="2845729" cy="21766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B000000}"/>
              </a:ext>
            </a:extLst>
          </p:cNvPr>
          <p:cNvGrpSpPr/>
          <p:nvPr/>
        </p:nvGrpSpPr>
        <p:grpSpPr>
          <a:xfrm>
            <a:off x="6723905" y="1636271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C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5D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5E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1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879592"/>
              </p:ext>
            </p:extLst>
          </p:nvPr>
        </p:nvGraphicFramePr>
        <p:xfrm>
          <a:off x="-52176" y="1823990"/>
          <a:ext cx="4692183" cy="330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74533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6604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06834"/>
              </p:ext>
            </p:extLst>
          </p:nvPr>
        </p:nvGraphicFramePr>
        <p:xfrm>
          <a:off x="191979" y="5275897"/>
          <a:ext cx="5166302" cy="666750"/>
        </p:xfrm>
        <a:graphic>
          <a:graphicData uri="http://schemas.openxmlformats.org/drawingml/2006/table">
            <a:tbl>
              <a:tblPr/>
              <a:tblGrid>
                <a:gridCol w="516630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202203"/>
            <a:ext cx="6337127" cy="2517318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Destaque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não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14,1pp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Analisado por gênero,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Feminino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foi o que melhor avaliou,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84,7%,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Faixa etária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87,2%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71,4%,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Conformidade.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000000-0008-0000-0500-00001F000000}"/>
              </a:ext>
            </a:extLst>
          </p:cNvPr>
          <p:cNvSpPr/>
          <p:nvPr/>
        </p:nvSpPr>
        <p:spPr>
          <a:xfrm>
            <a:off x="2707895" y="1884698"/>
            <a:ext cx="1654827" cy="2956332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 dirty="0">
              <a:solidFill>
                <a:srgbClr val="FF7C80"/>
              </a:solidFill>
            </a:endParaRPr>
          </a:p>
        </p:txBody>
      </p:sp>
      <p:sp>
        <p:nvSpPr>
          <p:cNvPr id="25" name="Círculo Q9">
            <a:extLst>
              <a:ext uri="{FF2B5EF4-FFF2-40B4-BE49-F238E27FC236}">
                <a16:creationId xmlns:a16="http://schemas.microsoft.com/office/drawing/2014/main" id="{00000000-0008-0000-0500-000020000000}"/>
              </a:ext>
            </a:extLst>
          </p:cNvPr>
          <p:cNvSpPr/>
          <p:nvPr/>
        </p:nvSpPr>
        <p:spPr>
          <a:xfrm>
            <a:off x="3217734" y="1570766"/>
            <a:ext cx="688935" cy="649456"/>
          </a:xfrm>
          <a:prstGeom prst="ellipse">
            <a:avLst/>
          </a:prstGeom>
          <a:solidFill>
            <a:srgbClr val="FFE699"/>
          </a:solidFill>
          <a:ln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83,7</a:t>
            </a:r>
            <a:endParaRPr lang="pt-B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5D57AFBB-7AB7-4C97-9DA6-43FE0328E603}"/>
              </a:ext>
            </a:extLst>
          </p:cNvPr>
          <p:cNvSpPr/>
          <p:nvPr/>
        </p:nvSpPr>
        <p:spPr>
          <a:xfrm>
            <a:off x="9174969" y="2472818"/>
            <a:ext cx="2855181" cy="272474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FD08B67-63E9-4948-A04B-33D9943750E7}"/>
              </a:ext>
            </a:extLst>
          </p:cNvPr>
          <p:cNvSpPr/>
          <p:nvPr/>
        </p:nvSpPr>
        <p:spPr>
          <a:xfrm>
            <a:off x="9210193" y="3516517"/>
            <a:ext cx="2855181" cy="272474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673" y="3738369"/>
            <a:ext cx="638645" cy="638645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00000000-0008-0000-0500-00005F000000}"/>
              </a:ext>
            </a:extLst>
          </p:cNvPr>
          <p:cNvGrpSpPr/>
          <p:nvPr/>
        </p:nvGrpSpPr>
        <p:grpSpPr>
          <a:xfrm>
            <a:off x="6872128" y="1685384"/>
            <a:ext cx="2408399" cy="2376001"/>
            <a:chOff x="0" y="0"/>
            <a:chExt cx="2237239" cy="2543175"/>
          </a:xfrm>
        </p:grpSpPr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60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00000000-0008-0000-0500-000061000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00000000-0008-0000-0500-000062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5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269590"/>
              </p:ext>
            </p:extLst>
          </p:nvPr>
        </p:nvGraphicFramePr>
        <p:xfrm>
          <a:off x="-66260" y="1495188"/>
          <a:ext cx="4880658" cy="299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5675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50897"/>
              </p:ext>
            </p:extLst>
          </p:nvPr>
        </p:nvGraphicFramePr>
        <p:xfrm>
          <a:off x="81243" y="4642708"/>
          <a:ext cx="5040000" cy="703972"/>
        </p:xfrm>
        <a:graphic>
          <a:graphicData uri="http://schemas.openxmlformats.org/drawingml/2006/table">
            <a:tbl>
              <a:tblPr/>
              <a:tblGrid>
                <a:gridCol w="5040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5,06.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8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93676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121615" y="325048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75,1%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60,5pp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e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22,2%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perfil, ambos os gêneros obtiveram citações positivas menores do que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se destacam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83,3%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00502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78,2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57,1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sp>
        <p:nvSpPr>
          <p:cNvPr id="12" name="Retângulo Arredondado 12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SpPr/>
          <p:nvPr/>
        </p:nvSpPr>
        <p:spPr>
          <a:xfrm>
            <a:off x="3872180" y="1603620"/>
            <a:ext cx="870864" cy="5671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75,1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SpPr/>
          <p:nvPr/>
        </p:nvSpPr>
        <p:spPr>
          <a:xfrm>
            <a:off x="557922" y="1603620"/>
            <a:ext cx="870863" cy="56715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 22,2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9E4B414-B7E6-4085-B140-09CD663DA0AD}"/>
              </a:ext>
            </a:extLst>
          </p:cNvPr>
          <p:cNvSpPr/>
          <p:nvPr/>
        </p:nvSpPr>
        <p:spPr>
          <a:xfrm>
            <a:off x="9874422" y="4840492"/>
            <a:ext cx="2145943" cy="172191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6DA4C63-A54F-4CBF-9750-FC92147060A0}"/>
              </a:ext>
            </a:extLst>
          </p:cNvPr>
          <p:cNvSpPr/>
          <p:nvPr/>
        </p:nvSpPr>
        <p:spPr>
          <a:xfrm>
            <a:off x="9854056" y="3022692"/>
            <a:ext cx="2145943" cy="172191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9868" y="4957964"/>
            <a:ext cx="638645" cy="63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219937"/>
            <a:ext cx="11636803" cy="5810997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maneira geral, cabe um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desempenho do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Plano de Saúde Vera Cruz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gradientes), pois apenas dois atributos de cinco,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4, que se refere a atenção em saúde recebida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86,3%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 de beneficiários satisfeitos, classificando o atributo em patamar de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Não Conforme,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67,1%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quatro das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83,7%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14,0%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75,1%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8,7pp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Imagem 12" descr="logotipo-plano-vera">
            <a:extLst>
              <a:ext uri="{FF2B5EF4-FFF2-40B4-BE49-F238E27FC236}">
                <a16:creationId xmlns:a16="http://schemas.microsoft.com/office/drawing/2014/main" id="{B0846605-E7E1-43F6-A2F7-D6ADD8E5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9" y="1723280"/>
            <a:ext cx="3413644" cy="84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27.161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Plano de Saúde Vera Cruz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20.591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26/10/2022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30/11/2022 à 04/01/2023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55">
            <a:extLst>
              <a:ext uri="{FF2B5EF4-FFF2-40B4-BE49-F238E27FC236}">
                <a16:creationId xmlns:a16="http://schemas.microsoft.com/office/drawing/2014/main" id="{938D1E4C-98BE-4C8E-A161-F4135B7B7858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9FE2F1-2677-4DEE-913B-A507EE43B9B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269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90,0%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4,98%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A242337-D055-4EFA-B4E6-8BCBC93F22FC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Seta: Pentágono 58">
            <a:extLst>
              <a:ext uri="{FF2B5EF4-FFF2-40B4-BE49-F238E27FC236}">
                <a16:creationId xmlns:a16="http://schemas.microsoft.com/office/drawing/2014/main" id="{7B4F5466-7021-4809-8760-AC9DD6D65621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A20F131F-1385-470F-83A2-5F7742A55AF9}"/>
              </a:ext>
            </a:extLst>
          </p:cNvPr>
          <p:cNvSpPr/>
          <p:nvPr/>
        </p:nvSpPr>
        <p:spPr>
          <a:xfrm>
            <a:off x="2188220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269</a:t>
            </a:r>
          </a:p>
        </p:txBody>
      </p:sp>
      <p:sp>
        <p:nvSpPr>
          <p:cNvPr id="61" name="Seta: Pentágono 60">
            <a:extLst>
              <a:ext uri="{FF2B5EF4-FFF2-40B4-BE49-F238E27FC236}">
                <a16:creationId xmlns:a16="http://schemas.microsoft.com/office/drawing/2014/main" id="{3DAAA7A3-EFE1-4515-997B-0259EF966872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3F00AA6E-DB59-42E6-AB31-612A26FFEF23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63" name="Seta: Pentágono 62">
            <a:extLst>
              <a:ext uri="{FF2B5EF4-FFF2-40B4-BE49-F238E27FC236}">
                <a16:creationId xmlns:a16="http://schemas.microsoft.com/office/drawing/2014/main" id="{F927D2C7-4C9D-4096-9752-D13FDFA499EE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7E47FB64-6CE8-4CB2-8BEA-F4B4BA5FC24F}"/>
              </a:ext>
            </a:extLst>
          </p:cNvPr>
          <p:cNvSpPr/>
          <p:nvPr/>
        </p:nvSpPr>
        <p:spPr>
          <a:xfrm>
            <a:off x="2211536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25</a:t>
            </a:r>
          </a:p>
        </p:txBody>
      </p:sp>
      <p:sp>
        <p:nvSpPr>
          <p:cNvPr id="65" name="Seta: Pentágono 64">
            <a:extLst>
              <a:ext uri="{FF2B5EF4-FFF2-40B4-BE49-F238E27FC236}">
                <a16:creationId xmlns:a16="http://schemas.microsoft.com/office/drawing/2014/main" id="{14D85E78-0059-4D40-98CB-555FEBC23F6B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B0C06BF7-5D05-49E1-AF92-279C00DEDA76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174</a:t>
            </a:r>
          </a:p>
        </p:txBody>
      </p:sp>
      <p:sp>
        <p:nvSpPr>
          <p:cNvPr id="67" name="Seta: Pentágono 66">
            <a:extLst>
              <a:ext uri="{FF2B5EF4-FFF2-40B4-BE49-F238E27FC236}">
                <a16:creationId xmlns:a16="http://schemas.microsoft.com/office/drawing/2014/main" id="{D5437581-8879-405E-B100-5ED31484A8F6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DA389ECD-C247-4B4E-9446-5B52DA21120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38</a:t>
            </a: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F747E053-A5F6-4EBC-9273-BABF7332C5F5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49,3%</a:t>
            </a: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6F5C958C-0B18-42BE-9E51-F32B326F87FC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7,3%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959A0DB8-9C52-4926-8C6B-F941A42AA7A3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4,6%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826809D-8C7F-4968-9A2F-DFDA646783EC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31,9%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F67DA65B-4BD3-4777-86E7-1B8632DE120A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7,0%</a:t>
            </a: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B9ABF069-3398-4C5F-8FCC-2F4617B8D020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40</a:t>
            </a: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9D1AFCB4-5699-4DDA-9A59-43ADA8AB95A4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49,3%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Ligações:546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6" name="Gráfico 75" descr="Microfone de rádio com preenchimento sólido">
            <a:extLst>
              <a:ext uri="{FF2B5EF4-FFF2-40B4-BE49-F238E27FC236}">
                <a16:creationId xmlns:a16="http://schemas.microsoft.com/office/drawing/2014/main" id="{1470810F-D093-4C7F-8690-25A2D34E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77" name="Gráfico 76" descr="Sinal de polegar para cima com preenchimento sólido">
            <a:extLst>
              <a:ext uri="{FF2B5EF4-FFF2-40B4-BE49-F238E27FC236}">
                <a16:creationId xmlns:a16="http://schemas.microsoft.com/office/drawing/2014/main" id="{1E4A8650-283D-43B0-B6E7-26FA242D5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78" name="Gráfico 77" descr="Engrenagens estrutura de tópicos">
            <a:extLst>
              <a:ext uri="{FF2B5EF4-FFF2-40B4-BE49-F238E27FC236}">
                <a16:creationId xmlns:a16="http://schemas.microsoft.com/office/drawing/2014/main" id="{349DE21F-F7AC-400C-9369-F40DFE9F1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F0F289A3-6080-4F07-B683-B56AA059D9B3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10085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546554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89325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18167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874611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63596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5914</Words>
  <Application>Microsoft Office PowerPoint</Application>
  <PresentationFormat>Widescreen</PresentationFormat>
  <Paragraphs>1483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425</cp:revision>
  <dcterms:created xsi:type="dcterms:W3CDTF">2021-03-17T23:00:47Z</dcterms:created>
  <dcterms:modified xsi:type="dcterms:W3CDTF">2023-02-28T13:31:57Z</dcterms:modified>
</cp:coreProperties>
</file>